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4"/>
  </p:notesMasterIdLst>
  <p:handoutMasterIdLst>
    <p:handoutMasterId r:id="rId15"/>
  </p:handoutMasterIdLst>
  <p:sldIdLst>
    <p:sldId id="256" r:id="rId3"/>
    <p:sldId id="282" r:id="rId4"/>
    <p:sldId id="283" r:id="rId5"/>
    <p:sldId id="284" r:id="rId6"/>
    <p:sldId id="286" r:id="rId7"/>
    <p:sldId id="285" r:id="rId8"/>
    <p:sldId id="275" r:id="rId9"/>
    <p:sldId id="280" r:id="rId10"/>
    <p:sldId id="278" r:id="rId11"/>
    <p:sldId id="281" r:id="rId12"/>
    <p:sldId id="265"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varScale="1">
        <p:scale>
          <a:sx n="74" d="100"/>
          <a:sy n="74" d="100"/>
        </p:scale>
        <p:origin x="558" y="7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E221E-83ED-4F6C-BA5F-3F9E6FDB6953}" type="datetimeFigureOut">
              <a:rPr lang="en-US"/>
              <a:pPr/>
              <a:t>1/27/2017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4CBEF8-5CDE-472B-839B-B8BB0C881006}" type="slidenum">
              <a:rPr/>
              <a:p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53E5F-CE67-483C-A264-F17AC70E9CA2}" type="datetimeFigureOut">
              <a:rPr lang="en-US"/>
              <a:pPr/>
              <a:t>1/27/2017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B98AFB-CB0D-4DFE-87B9-B4B0D0DE73CD}" type="slidenum">
              <a:rPr/>
              <a:p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1</a:t>
            </a:fld>
            <a:endParaRPr lang="en-US"/>
          </a:p>
        </p:txBody>
      </p:sp>
    </p:spTree>
    <p:extLst>
      <p:ext uri="{BB962C8B-B14F-4D97-AF65-F5344CB8AC3E}">
        <p14:creationId xmlns:p14="http://schemas.microsoft.com/office/powerpoint/2010/main" val="86317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11</a:t>
            </a:fld>
            <a:endParaRPr lang="en-US"/>
          </a:p>
        </p:txBody>
      </p:sp>
    </p:spTree>
    <p:extLst>
      <p:ext uri="{BB962C8B-B14F-4D97-AF65-F5344CB8AC3E}">
        <p14:creationId xmlns:p14="http://schemas.microsoft.com/office/powerpoint/2010/main" val="1105560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2</a:t>
            </a:fld>
            <a:endParaRPr lang="en-US"/>
          </a:p>
        </p:txBody>
      </p:sp>
    </p:spTree>
    <p:extLst>
      <p:ext uri="{BB962C8B-B14F-4D97-AF65-F5344CB8AC3E}">
        <p14:creationId xmlns:p14="http://schemas.microsoft.com/office/powerpoint/2010/main" val="389546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3</a:t>
            </a:fld>
            <a:endParaRPr lang="en-US"/>
          </a:p>
        </p:txBody>
      </p:sp>
    </p:spTree>
    <p:extLst>
      <p:ext uri="{BB962C8B-B14F-4D97-AF65-F5344CB8AC3E}">
        <p14:creationId xmlns:p14="http://schemas.microsoft.com/office/powerpoint/2010/main" val="389546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4</a:t>
            </a:fld>
            <a:endParaRPr lang="en-US"/>
          </a:p>
        </p:txBody>
      </p:sp>
    </p:spTree>
    <p:extLst>
      <p:ext uri="{BB962C8B-B14F-4D97-AF65-F5344CB8AC3E}">
        <p14:creationId xmlns:p14="http://schemas.microsoft.com/office/powerpoint/2010/main" val="389546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6</a:t>
            </a:fld>
            <a:endParaRPr lang="en-US"/>
          </a:p>
        </p:txBody>
      </p:sp>
    </p:spTree>
    <p:extLst>
      <p:ext uri="{BB962C8B-B14F-4D97-AF65-F5344CB8AC3E}">
        <p14:creationId xmlns:p14="http://schemas.microsoft.com/office/powerpoint/2010/main" val="3895468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7</a:t>
            </a:fld>
            <a:endParaRPr lang="en-US"/>
          </a:p>
        </p:txBody>
      </p:sp>
    </p:spTree>
    <p:extLst>
      <p:ext uri="{BB962C8B-B14F-4D97-AF65-F5344CB8AC3E}">
        <p14:creationId xmlns:p14="http://schemas.microsoft.com/office/powerpoint/2010/main" val="16668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8</a:t>
            </a:fld>
            <a:endParaRPr lang="en-US"/>
          </a:p>
        </p:txBody>
      </p:sp>
    </p:spTree>
    <p:extLst>
      <p:ext uri="{BB962C8B-B14F-4D97-AF65-F5344CB8AC3E}">
        <p14:creationId xmlns:p14="http://schemas.microsoft.com/office/powerpoint/2010/main" val="381038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9</a:t>
            </a:fld>
            <a:endParaRPr lang="en-US"/>
          </a:p>
        </p:txBody>
      </p:sp>
    </p:spTree>
    <p:extLst>
      <p:ext uri="{BB962C8B-B14F-4D97-AF65-F5344CB8AC3E}">
        <p14:creationId xmlns:p14="http://schemas.microsoft.com/office/powerpoint/2010/main" val="4210955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B98AFB-CB0D-4DFE-87B9-B4B0D0DE73CD}" type="slidenum">
              <a:rPr lang="en-US" smtClean="0"/>
              <a:pPr/>
              <a:t>10</a:t>
            </a:fld>
            <a:endParaRPr lang="en-US"/>
          </a:p>
        </p:txBody>
      </p:sp>
    </p:spTree>
    <p:extLst>
      <p:ext uri="{BB962C8B-B14F-4D97-AF65-F5344CB8AC3E}">
        <p14:creationId xmlns:p14="http://schemas.microsoft.com/office/powerpoint/2010/main" val="3895468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533400"/>
            <a:ext cx="5029200" cy="251460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2" y="3403600"/>
            <a:ext cx="5029201" cy="1397000"/>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E0FA9E5-6744-4841-888F-9E7CC0C2B7EC}" type="datetimeFigureOut">
              <a:rPr lang="en-US"/>
              <a:pPr/>
              <a:t>1/27/2017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pPr/>
              <a:t>1/27/2017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2" y="533400"/>
            <a:ext cx="2362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3" y="533400"/>
            <a:ext cx="7467599"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pPr/>
              <a:t>1/27/2017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E0FA9E5-6744-4841-888F-9E7CC0C2B7EC}" type="datetimeFigureOut">
              <a:rPr lang="en-US"/>
              <a:pPr/>
              <a:t>1/27/2017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533400"/>
            <a:ext cx="8686800" cy="2286000"/>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124200"/>
            <a:ext cx="8686800" cy="1371600"/>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FA9E5-6744-4841-888F-9E7CC0C2B7EC}" type="datetimeFigureOut">
              <a:rPr lang="en-US"/>
              <a:pPr/>
              <a:t>1/27/2017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1828800"/>
            <a:ext cx="4251960"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E0FA9E5-6744-4841-888F-9E7CC0C2B7EC}" type="datetimeFigureOut">
              <a:rPr lang="en-US"/>
              <a:pPr/>
              <a:t>1/27/2017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1828799"/>
            <a:ext cx="4251960" cy="685801"/>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2590800"/>
            <a:ext cx="4251960"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E0FA9E5-6744-4841-888F-9E7CC0C2B7EC}" type="datetimeFigureOut">
              <a:rPr lang="en-US"/>
              <a:pPr/>
              <a:t>1/27/2017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E0FA9E5-6744-4841-888F-9E7CC0C2B7EC}" type="datetimeFigureOut">
              <a:rPr lang="en-US"/>
              <a:pPr/>
              <a:t>1/27/2017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FA9E5-6744-4841-888F-9E7CC0C2B7EC}" type="datetimeFigureOut">
              <a:rPr lang="en-US"/>
              <a:pPr/>
              <a:t>1/27/2017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533400"/>
            <a:ext cx="58674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FA9E5-6744-4841-888F-9E7CC0C2B7EC}" type="datetimeFigureOut">
              <a:rPr lang="en-US"/>
              <a:pPr/>
              <a:t>1/27/2017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533400"/>
            <a:ext cx="4114800" cy="152400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5865812" y="533400"/>
            <a:ext cx="5780173" cy="5791200"/>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2209800"/>
            <a:ext cx="4114800" cy="3810000"/>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533400"/>
            <a:ext cx="8686801" cy="10668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2" y="1828800"/>
            <a:ext cx="8686801" cy="4191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932612" y="6155267"/>
            <a:ext cx="1371600"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3E0FA9E5-6744-4841-888F-9E7CC0C2B7EC}" type="datetimeFigureOut">
              <a:rPr lang="en-US"/>
              <a:pPr/>
              <a:t>1/27/2017</a:t>
            </a:fld>
            <a:endParaRPr/>
          </a:p>
        </p:txBody>
      </p:sp>
      <p:sp>
        <p:nvSpPr>
          <p:cNvPr id="5" name="Footer Placeholder 4"/>
          <p:cNvSpPr>
            <a:spLocks noGrp="1"/>
          </p:cNvSpPr>
          <p:nvPr>
            <p:ph type="ftr" sz="quarter" idx="3"/>
          </p:nvPr>
        </p:nvSpPr>
        <p:spPr>
          <a:xfrm>
            <a:off x="1065213" y="6155267"/>
            <a:ext cx="5653087" cy="27304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532812" y="6155267"/>
            <a:ext cx="1219201" cy="27304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0000"/>
        </a:lnSpc>
        <a:spcBef>
          <a:spcPct val="0"/>
        </a:spcBef>
        <a:buNone/>
        <a:defRPr sz="3600" b="1"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18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6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14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mailto:kristis.parlier@cms.k12.nc.us" TargetMode="External"/><Relationship Id="rId7"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kevint.garay@cms.k12.nc.us" TargetMode="External"/><Relationship Id="rId5" Type="http://schemas.openxmlformats.org/officeDocument/2006/relationships/hyperlink" Target="mailto:tabatha.conley@cms.k12.nc.us" TargetMode="External"/><Relationship Id="rId4" Type="http://schemas.openxmlformats.org/officeDocument/2006/relationships/hyperlink" Target="mailto:lamar.young@cms.k12.nc.u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1812" y="3810000"/>
            <a:ext cx="7086600" cy="1828800"/>
          </a:xfrm>
        </p:spPr>
        <p:txBody>
          <a:bodyPr>
            <a:normAutofit/>
          </a:bodyPr>
          <a:lstStyle/>
          <a:p>
            <a:pPr algn="ctr"/>
            <a:r>
              <a:rPr lang="en-US" dirty="0" smtClean="0">
                <a:solidFill>
                  <a:schemeClr val="accent4"/>
                </a:solidFill>
              </a:rPr>
              <a:t>John Swift</a:t>
            </a:r>
            <a:r>
              <a:rPr lang="en-US" dirty="0" smtClean="0">
                <a:solidFill>
                  <a:schemeClr val="accent4"/>
                </a:solidFill>
              </a:rPr>
              <a:t> </a:t>
            </a:r>
            <a:r>
              <a:rPr lang="en-US" dirty="0" smtClean="0">
                <a:solidFill>
                  <a:schemeClr val="accent4"/>
                </a:solidFill>
              </a:rPr>
              <a:t>– Academy Coordinator</a:t>
            </a:r>
          </a:p>
          <a:p>
            <a:pPr algn="ctr"/>
            <a:r>
              <a:rPr lang="en-US" dirty="0" smtClean="0">
                <a:solidFill>
                  <a:schemeClr val="accent4"/>
                </a:solidFill>
              </a:rPr>
              <a:t>Jennifer Raley &amp; Robin Swartz  – </a:t>
            </a:r>
          </a:p>
          <a:p>
            <a:pPr algn="ctr"/>
            <a:r>
              <a:rPr lang="en-US" dirty="0" smtClean="0">
                <a:solidFill>
                  <a:schemeClr val="accent4"/>
                </a:solidFill>
              </a:rPr>
              <a:t>Advisory Board Co-Chairs</a:t>
            </a:r>
          </a:p>
          <a:p>
            <a:pPr algn="ctr"/>
            <a:r>
              <a:rPr lang="en-US" dirty="0" smtClean="0">
                <a:solidFill>
                  <a:schemeClr val="accent4"/>
                </a:solidFill>
              </a:rPr>
              <a:t>Kevin </a:t>
            </a:r>
            <a:r>
              <a:rPr lang="en-US" dirty="0" err="1" smtClean="0">
                <a:solidFill>
                  <a:schemeClr val="accent4"/>
                </a:solidFill>
              </a:rPr>
              <a:t>Garay</a:t>
            </a:r>
            <a:r>
              <a:rPr lang="en-US" dirty="0" smtClean="0">
                <a:solidFill>
                  <a:schemeClr val="accent4"/>
                </a:solidFill>
              </a:rPr>
              <a:t> </a:t>
            </a:r>
            <a:r>
              <a:rPr lang="en-US" dirty="0">
                <a:solidFill>
                  <a:schemeClr val="accent4"/>
                </a:solidFill>
              </a:rPr>
              <a:t>– </a:t>
            </a:r>
            <a:r>
              <a:rPr lang="en-US" dirty="0" smtClean="0">
                <a:solidFill>
                  <a:schemeClr val="accent4"/>
                </a:solidFill>
              </a:rPr>
              <a:t>Principal</a:t>
            </a:r>
          </a:p>
          <a:p>
            <a:pPr algn="ctr"/>
            <a:endParaRPr lang="en-US" dirty="0"/>
          </a:p>
        </p:txBody>
      </p:sp>
      <p:pic>
        <p:nvPicPr>
          <p:cNvPr id="4" name="Picture 3" descr="AOE logo.jpg"/>
          <p:cNvPicPr>
            <a:picLocks noChangeAspect="1"/>
          </p:cNvPicPr>
          <p:nvPr/>
        </p:nvPicPr>
        <p:blipFill>
          <a:blip r:embed="rId3" cstate="print"/>
          <a:stretch>
            <a:fillRect/>
          </a:stretch>
        </p:blipFill>
        <p:spPr>
          <a:xfrm>
            <a:off x="455612" y="1219200"/>
            <a:ext cx="6448840" cy="2590800"/>
          </a:xfrm>
          <a:prstGeom prst="rect">
            <a:avLst/>
          </a:prstGeom>
        </p:spPr>
      </p:pic>
      <p:pic>
        <p:nvPicPr>
          <p:cNvPr id="5" name="Picture 4" descr="mchs maverick.jpg"/>
          <p:cNvPicPr>
            <a:picLocks noChangeAspect="1"/>
          </p:cNvPicPr>
          <p:nvPr/>
        </p:nvPicPr>
        <p:blipFill>
          <a:blip r:embed="rId4" cstate="print"/>
          <a:stretch>
            <a:fillRect/>
          </a:stretch>
        </p:blipFill>
        <p:spPr>
          <a:xfrm>
            <a:off x="5789612" y="304800"/>
            <a:ext cx="1386880" cy="1473200"/>
          </a:xfrm>
          <a:prstGeom prst="rect">
            <a:avLst/>
          </a:prstGeom>
        </p:spPr>
      </p:pic>
      <p:sp>
        <p:nvSpPr>
          <p:cNvPr id="6" name="TextBox 5"/>
          <p:cNvSpPr txBox="1"/>
          <p:nvPr/>
        </p:nvSpPr>
        <p:spPr>
          <a:xfrm>
            <a:off x="3046412" y="5715000"/>
            <a:ext cx="2819400" cy="769441"/>
          </a:xfrm>
          <a:prstGeom prst="rect">
            <a:avLst/>
          </a:prstGeom>
          <a:noFill/>
        </p:spPr>
        <p:txBody>
          <a:bodyPr wrap="square" rtlCol="0">
            <a:spAutoFit/>
          </a:bodyPr>
          <a:lstStyle/>
          <a:p>
            <a:pPr algn="ctr"/>
            <a:endParaRPr lang="en-US" sz="4400" dirty="0"/>
          </a:p>
        </p:txBody>
      </p:sp>
      <p:sp>
        <p:nvSpPr>
          <p:cNvPr id="7" name="Title 6"/>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5486400" cy="762000"/>
          </a:xfrm>
        </p:spPr>
        <p:txBody>
          <a:bodyPr>
            <a:normAutofit/>
          </a:bodyPr>
          <a:lstStyle/>
          <a:p>
            <a:r>
              <a:rPr lang="en-US" dirty="0" smtClean="0">
                <a:solidFill>
                  <a:schemeClr val="accent4"/>
                </a:solidFill>
              </a:rPr>
              <a:t>Technology Club</a:t>
            </a:r>
            <a:endParaRPr lang="en-US" dirty="0">
              <a:solidFill>
                <a:schemeClr val="accent4"/>
              </a:solidFill>
            </a:endParaRPr>
          </a:p>
        </p:txBody>
      </p:sp>
      <p:sp>
        <p:nvSpPr>
          <p:cNvPr id="14" name="Content Placeholder 13"/>
          <p:cNvSpPr>
            <a:spLocks noGrp="1"/>
          </p:cNvSpPr>
          <p:nvPr>
            <p:ph idx="1"/>
          </p:nvPr>
        </p:nvSpPr>
        <p:spPr>
          <a:xfrm>
            <a:off x="1065212" y="1828800"/>
            <a:ext cx="9220200" cy="4495800"/>
          </a:xfrm>
        </p:spPr>
        <p:txBody>
          <a:bodyPr>
            <a:normAutofit/>
          </a:bodyPr>
          <a:lstStyle/>
          <a:p>
            <a:pPr algn="ctr"/>
            <a:r>
              <a:rPr lang="en-US" sz="2800" b="1" u="sng" dirty="0" smtClean="0"/>
              <a:t>TSA – Technology Student Association</a:t>
            </a:r>
          </a:p>
          <a:p>
            <a:pPr algn="ctr"/>
            <a:r>
              <a:rPr lang="en-US" sz="2800" b="1" u="sng" dirty="0" smtClean="0"/>
              <a:t>VEX Robotics</a:t>
            </a:r>
          </a:p>
          <a:p>
            <a:pPr algn="ctr"/>
            <a:r>
              <a:rPr lang="en-US" sz="2800" dirty="0" smtClean="0"/>
              <a:t> Both organizations offer plenty of opportunities to extend classroom learning through hands-on projects and activities</a:t>
            </a:r>
          </a:p>
          <a:p>
            <a:pPr algn="ctr"/>
            <a:r>
              <a:rPr lang="en-US" sz="2800" dirty="0" smtClean="0"/>
              <a:t>           Meet afterschool as needed</a:t>
            </a:r>
          </a:p>
          <a:p>
            <a:pPr algn="ctr"/>
            <a:r>
              <a:rPr lang="en-US" sz="2800" dirty="0" smtClean="0"/>
              <a:t>         Many competitions &amp; trips</a:t>
            </a:r>
          </a:p>
          <a:p>
            <a:pPr algn="ctr"/>
            <a:endParaRPr lang="en-US" sz="2800" dirty="0" smtClean="0"/>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12" y="3962400"/>
            <a:ext cx="3352800" cy="1885950"/>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4267200" cy="762000"/>
          </a:xfrm>
        </p:spPr>
        <p:txBody>
          <a:bodyPr/>
          <a:lstStyle/>
          <a:p>
            <a:r>
              <a:rPr lang="en-US" dirty="0" smtClean="0">
                <a:solidFill>
                  <a:schemeClr val="accent4"/>
                </a:solidFill>
              </a:rPr>
              <a:t>Who’s Who?</a:t>
            </a:r>
            <a:endParaRPr lang="en-US" dirty="0">
              <a:solidFill>
                <a:schemeClr val="accent4"/>
              </a:solidFill>
            </a:endParaRPr>
          </a:p>
        </p:txBody>
      </p:sp>
      <p:sp>
        <p:nvSpPr>
          <p:cNvPr id="14" name="Content Placeholder 13"/>
          <p:cNvSpPr>
            <a:spLocks noGrp="1"/>
          </p:cNvSpPr>
          <p:nvPr>
            <p:ph idx="1"/>
          </p:nvPr>
        </p:nvSpPr>
        <p:spPr>
          <a:xfrm>
            <a:off x="1065212" y="2133600"/>
            <a:ext cx="9906000" cy="4191000"/>
          </a:xfrm>
        </p:spPr>
        <p:txBody>
          <a:bodyPr>
            <a:noAutofit/>
          </a:bodyPr>
          <a:lstStyle/>
          <a:p>
            <a:r>
              <a:rPr lang="en-US" dirty="0" smtClean="0"/>
              <a:t>John Swift</a:t>
            </a:r>
            <a:r>
              <a:rPr lang="en-US" dirty="0" smtClean="0"/>
              <a:t> </a:t>
            </a:r>
            <a:r>
              <a:rPr lang="en-US" dirty="0" smtClean="0"/>
              <a:t>– AOE Academy Coordinator	</a:t>
            </a:r>
            <a:r>
              <a:rPr lang="en-US" dirty="0" smtClean="0"/>
              <a:t>	</a:t>
            </a:r>
            <a:r>
              <a:rPr lang="en-US" dirty="0" smtClean="0">
                <a:solidFill>
                  <a:schemeClr val="accent1"/>
                </a:solidFill>
              </a:rPr>
              <a:t>johnnyl.swift</a:t>
            </a:r>
            <a:r>
              <a:rPr lang="en-US" dirty="0" smtClean="0">
                <a:solidFill>
                  <a:schemeClr val="accent1"/>
                </a:solidFill>
                <a:hlinkClick r:id="rId3"/>
              </a:rPr>
              <a:t>@cms.k12.nc.us</a:t>
            </a:r>
            <a:r>
              <a:rPr lang="en-US" dirty="0" smtClean="0"/>
              <a:t> </a:t>
            </a:r>
            <a:endParaRPr lang="en-US" dirty="0" smtClean="0"/>
          </a:p>
          <a:p>
            <a:r>
              <a:rPr lang="en-US" dirty="0" smtClean="0"/>
              <a:t>Dr. Lewis Davidson – PLTW Instructor 		</a:t>
            </a:r>
            <a:r>
              <a:rPr lang="en-US" dirty="0" smtClean="0">
                <a:hlinkClick r:id="rId4"/>
              </a:rPr>
              <a:t>lewis.davidson@cms.k12.nc.us</a:t>
            </a:r>
            <a:endParaRPr lang="en-US" dirty="0" smtClean="0"/>
          </a:p>
          <a:p>
            <a:r>
              <a:rPr lang="en-US" dirty="0" smtClean="0"/>
              <a:t>Tabatha Conley – Instructional Coordinator 	</a:t>
            </a:r>
            <a:r>
              <a:rPr lang="en-US" dirty="0" smtClean="0">
                <a:hlinkClick r:id="rId5"/>
              </a:rPr>
              <a:t>tabatha.conley@cms.k12.nc.us</a:t>
            </a:r>
            <a:endParaRPr lang="en-US" dirty="0" smtClean="0"/>
          </a:p>
          <a:p>
            <a:r>
              <a:rPr lang="en-US" dirty="0" smtClean="0"/>
              <a:t>Kevin </a:t>
            </a:r>
            <a:r>
              <a:rPr lang="en-US" dirty="0" err="1" smtClean="0"/>
              <a:t>Garay</a:t>
            </a:r>
            <a:r>
              <a:rPr lang="en-US" dirty="0" smtClean="0"/>
              <a:t> – Principal 			</a:t>
            </a:r>
            <a:r>
              <a:rPr lang="en-US" dirty="0" smtClean="0">
                <a:hlinkClick r:id="rId6"/>
              </a:rPr>
              <a:t>kevint.garay@cms.k12.nc.us</a:t>
            </a:r>
            <a:r>
              <a:rPr lang="en-US" dirty="0" smtClean="0"/>
              <a:t>  </a:t>
            </a:r>
          </a:p>
          <a:p>
            <a:endParaRPr lang="en-US" dirty="0"/>
          </a:p>
        </p:txBody>
      </p:sp>
      <p:pic>
        <p:nvPicPr>
          <p:cNvPr id="4" name="Picture 3" descr="AOE logo.jpg"/>
          <p:cNvPicPr>
            <a:picLocks noChangeAspect="1"/>
          </p:cNvPicPr>
          <p:nvPr/>
        </p:nvPicPr>
        <p:blipFill>
          <a:blip r:embed="rId7" cstate="print"/>
          <a:stretch>
            <a:fillRect/>
          </a:stretch>
        </p:blipFill>
        <p:spPr>
          <a:xfrm>
            <a:off x="531812" y="304800"/>
            <a:ext cx="3429000" cy="1377590"/>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5486400" cy="762000"/>
          </a:xfrm>
        </p:spPr>
        <p:txBody>
          <a:bodyPr>
            <a:normAutofit/>
          </a:bodyPr>
          <a:lstStyle/>
          <a:p>
            <a:r>
              <a:rPr lang="en-US" dirty="0" smtClean="0">
                <a:solidFill>
                  <a:schemeClr val="accent4"/>
                </a:solidFill>
              </a:rPr>
              <a:t>What is it??</a:t>
            </a:r>
            <a:endParaRPr lang="en-US" dirty="0">
              <a:solidFill>
                <a:schemeClr val="accent4"/>
              </a:solidFill>
            </a:endParaRPr>
          </a:p>
        </p:txBody>
      </p:sp>
      <p:sp>
        <p:nvSpPr>
          <p:cNvPr id="14" name="Content Placeholder 13"/>
          <p:cNvSpPr>
            <a:spLocks noGrp="1"/>
          </p:cNvSpPr>
          <p:nvPr>
            <p:ph idx="1"/>
          </p:nvPr>
        </p:nvSpPr>
        <p:spPr>
          <a:xfrm>
            <a:off x="1065212" y="1828800"/>
            <a:ext cx="9220200" cy="4495800"/>
          </a:xfrm>
        </p:spPr>
        <p:txBody>
          <a:bodyPr>
            <a:normAutofit/>
          </a:bodyPr>
          <a:lstStyle/>
          <a:p>
            <a:pPr algn="ctr"/>
            <a:endParaRPr lang="en-US" sz="2800" dirty="0" smtClean="0">
              <a:latin typeface="Comic Sans MS" panose="030F0702030302020204" pitchFamily="66" charset="0"/>
            </a:endParaRPr>
          </a:p>
          <a:p>
            <a:pPr algn="ctr"/>
            <a:r>
              <a:rPr lang="en-US" sz="2800" b="1" dirty="0" smtClean="0">
                <a:latin typeface="Franklin Gothic Book" pitchFamily="34" charset="0"/>
              </a:rPr>
              <a:t>A Program that answers an acute need for engineers in this country by educating high school students in the principles of engineering, and providing content in the fields of electronics, biotech, aerospace, civil engineering, and architecture.</a:t>
            </a:r>
          </a:p>
          <a:p>
            <a:pPr algn="ctr"/>
            <a:endParaRPr lang="en-US" sz="2800" b="1" u="sng" dirty="0" smtClean="0"/>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6012" y="4191000"/>
            <a:ext cx="3276600" cy="2444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FRONT_RENDERING - Rendering - FRONT RENDERING - Rendering - FINAL RENDER.jpg"/>
          <p:cNvPicPr>
            <a:picLocks noChangeAspect="1"/>
          </p:cNvPicPr>
          <p:nvPr/>
        </p:nvPicPr>
        <p:blipFill>
          <a:blip r:embed="rId5" cstate="print"/>
          <a:stretch>
            <a:fillRect/>
          </a:stretch>
        </p:blipFill>
        <p:spPr>
          <a:xfrm>
            <a:off x="455612" y="4419600"/>
            <a:ext cx="3351211" cy="2077204"/>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6705600" cy="762000"/>
          </a:xfrm>
        </p:spPr>
        <p:txBody>
          <a:bodyPr>
            <a:normAutofit/>
          </a:bodyPr>
          <a:lstStyle/>
          <a:p>
            <a:r>
              <a:rPr lang="en-US" dirty="0" smtClean="0">
                <a:solidFill>
                  <a:schemeClr val="accent4"/>
                </a:solidFill>
              </a:rPr>
              <a:t>What skills do I need?</a:t>
            </a:r>
            <a:endParaRPr lang="en-US" dirty="0">
              <a:solidFill>
                <a:schemeClr val="accent4"/>
              </a:solidFill>
            </a:endParaRPr>
          </a:p>
        </p:txBody>
      </p:sp>
      <p:sp>
        <p:nvSpPr>
          <p:cNvPr id="14" name="Content Placeholder 13"/>
          <p:cNvSpPr>
            <a:spLocks noGrp="1"/>
          </p:cNvSpPr>
          <p:nvPr>
            <p:ph idx="1"/>
          </p:nvPr>
        </p:nvSpPr>
        <p:spPr>
          <a:xfrm>
            <a:off x="1065212" y="1828800"/>
            <a:ext cx="4191000" cy="4495800"/>
          </a:xfrm>
        </p:spPr>
        <p:txBody>
          <a:bodyPr>
            <a:normAutofit/>
          </a:bodyPr>
          <a:lstStyle/>
          <a:p>
            <a:pPr algn="ctr">
              <a:buNone/>
            </a:pPr>
            <a:r>
              <a:rPr lang="en-US" sz="2800" b="1" u="sng" dirty="0" smtClean="0">
                <a:latin typeface="Comic Sans MS" panose="030F0702030302020204" pitchFamily="66" charset="0"/>
              </a:rPr>
              <a:t>Skills Needed:</a:t>
            </a:r>
          </a:p>
          <a:p>
            <a:pPr>
              <a:lnSpc>
                <a:spcPct val="170000"/>
              </a:lnSpc>
              <a:spcBef>
                <a:spcPts val="0"/>
              </a:spcBef>
              <a:buFont typeface="Wingdings" pitchFamily="2" charset="2"/>
              <a:buChar char="Ø"/>
            </a:pPr>
            <a:r>
              <a:rPr lang="en-US" sz="3000" dirty="0" smtClean="0">
                <a:solidFill>
                  <a:schemeClr val="bg2">
                    <a:lumMod val="25000"/>
                  </a:schemeClr>
                </a:solidFill>
              </a:rPr>
              <a:t>Curiosity</a:t>
            </a:r>
          </a:p>
          <a:p>
            <a:pPr>
              <a:lnSpc>
                <a:spcPct val="170000"/>
              </a:lnSpc>
              <a:spcBef>
                <a:spcPts val="0"/>
              </a:spcBef>
              <a:buFont typeface="Wingdings" pitchFamily="2" charset="2"/>
              <a:buChar char="Ø"/>
            </a:pPr>
            <a:r>
              <a:rPr lang="en-US" sz="3000" dirty="0" smtClean="0">
                <a:solidFill>
                  <a:schemeClr val="bg2">
                    <a:lumMod val="25000"/>
                  </a:schemeClr>
                </a:solidFill>
              </a:rPr>
              <a:t>Open-mindedness</a:t>
            </a:r>
          </a:p>
          <a:p>
            <a:pPr>
              <a:lnSpc>
                <a:spcPct val="170000"/>
              </a:lnSpc>
              <a:spcBef>
                <a:spcPts val="0"/>
              </a:spcBef>
              <a:buFont typeface="Wingdings" pitchFamily="2" charset="2"/>
              <a:buChar char="Ø"/>
            </a:pPr>
            <a:r>
              <a:rPr lang="en-US" sz="3000" dirty="0" smtClean="0">
                <a:solidFill>
                  <a:schemeClr val="bg2">
                    <a:lumMod val="25000"/>
                  </a:schemeClr>
                </a:solidFill>
              </a:rPr>
              <a:t>Creativity</a:t>
            </a:r>
          </a:p>
          <a:p>
            <a:pPr>
              <a:lnSpc>
                <a:spcPct val="170000"/>
              </a:lnSpc>
              <a:spcBef>
                <a:spcPts val="0"/>
              </a:spcBef>
              <a:buFont typeface="Wingdings" pitchFamily="2" charset="2"/>
              <a:buChar char="Ø"/>
            </a:pPr>
            <a:r>
              <a:rPr lang="en-US" sz="3000" dirty="0" smtClean="0">
                <a:solidFill>
                  <a:schemeClr val="bg2">
                    <a:lumMod val="25000"/>
                  </a:schemeClr>
                </a:solidFill>
              </a:rPr>
              <a:t>Hard working</a:t>
            </a:r>
          </a:p>
          <a:p>
            <a:pPr>
              <a:lnSpc>
                <a:spcPct val="170000"/>
              </a:lnSpc>
              <a:spcBef>
                <a:spcPts val="0"/>
              </a:spcBef>
              <a:buFont typeface="Wingdings" pitchFamily="2" charset="2"/>
              <a:buChar char="Ø"/>
            </a:pPr>
            <a:r>
              <a:rPr lang="en-US" sz="3000" dirty="0" smtClean="0">
                <a:solidFill>
                  <a:schemeClr val="bg2">
                    <a:lumMod val="25000"/>
                  </a:schemeClr>
                </a:solidFill>
              </a:rPr>
              <a:t>A willingness to learn</a:t>
            </a:r>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sp>
        <p:nvSpPr>
          <p:cNvPr id="7" name="Content Placeholder 13"/>
          <p:cNvSpPr txBox="1">
            <a:spLocks/>
          </p:cNvSpPr>
          <p:nvPr/>
        </p:nvSpPr>
        <p:spPr>
          <a:xfrm>
            <a:off x="5637212" y="1828800"/>
            <a:ext cx="4876800" cy="4495800"/>
          </a:xfrm>
          <a:prstGeom prst="rect">
            <a:avLst/>
          </a:prstGeom>
        </p:spPr>
        <p:txBody>
          <a:bodyPr vert="horz" lIns="91440" tIns="45720" rIns="91440" bIns="45720" rtlCol="0">
            <a:normAutofit/>
          </a:bodyPr>
          <a:lstStyle/>
          <a:p>
            <a:pPr marL="274320" marR="0" lvl="0" indent="-228600" algn="ctr" defTabSz="914400" rtl="0" eaLnBrk="1" fontAlgn="auto" latinLnBrk="0" hangingPunct="1">
              <a:spcBef>
                <a:spcPts val="1800"/>
              </a:spcBef>
              <a:spcAft>
                <a:spcPts val="0"/>
              </a:spcAft>
              <a:buClr>
                <a:schemeClr val="tx1">
                  <a:lumMod val="65000"/>
                  <a:lumOff val="35000"/>
                </a:schemeClr>
              </a:buClr>
              <a:buSzPct val="80000"/>
              <a:tabLst/>
              <a:defRPr/>
            </a:pPr>
            <a:r>
              <a:rPr kumimoji="0" lang="en-US" sz="2800" b="1" i="0" u="sng" strike="noStrike" kern="1200" cap="none" spc="0" normalizeH="0" baseline="0" noProof="0" dirty="0" smtClean="0">
                <a:ln>
                  <a:noFill/>
                </a:ln>
                <a:solidFill>
                  <a:schemeClr val="tx1">
                    <a:lumMod val="65000"/>
                    <a:lumOff val="35000"/>
                  </a:schemeClr>
                </a:solidFill>
                <a:effectLst/>
                <a:uLnTx/>
                <a:uFillTx/>
                <a:latin typeface="Comic Sans MS" panose="030F0702030302020204" pitchFamily="66" charset="0"/>
                <a:ea typeface="+mn-ea"/>
                <a:cs typeface="+mn-cs"/>
              </a:rPr>
              <a:t>Skills Gained:</a:t>
            </a:r>
          </a:p>
          <a:p>
            <a:pPr marL="279400" indent="-279400">
              <a:lnSpc>
                <a:spcPct val="150000"/>
              </a:lnSpc>
              <a:buFont typeface="Wingdings" pitchFamily="2" charset="2"/>
              <a:buChar char="Ø"/>
            </a:pPr>
            <a:r>
              <a:rPr lang="en-US" sz="2800" dirty="0" smtClean="0">
                <a:solidFill>
                  <a:schemeClr val="bg2">
                    <a:lumMod val="25000"/>
                  </a:schemeClr>
                </a:solidFill>
              </a:rPr>
              <a:t>Critical Thinking </a:t>
            </a:r>
          </a:p>
          <a:p>
            <a:pPr marL="279400" indent="-279400">
              <a:lnSpc>
                <a:spcPct val="150000"/>
              </a:lnSpc>
              <a:buFont typeface="Wingdings" pitchFamily="2" charset="2"/>
              <a:buChar char="Ø"/>
            </a:pPr>
            <a:r>
              <a:rPr lang="en-US" sz="2800" dirty="0" smtClean="0">
                <a:solidFill>
                  <a:schemeClr val="bg2">
                    <a:lumMod val="25000"/>
                  </a:schemeClr>
                </a:solidFill>
              </a:rPr>
              <a:t>Innovative</a:t>
            </a:r>
          </a:p>
          <a:p>
            <a:pPr marL="279400" indent="-279400">
              <a:lnSpc>
                <a:spcPct val="150000"/>
              </a:lnSpc>
              <a:buFont typeface="Wingdings" pitchFamily="2" charset="2"/>
              <a:buChar char="Ø"/>
            </a:pPr>
            <a:r>
              <a:rPr lang="en-US" sz="2800" dirty="0" smtClean="0">
                <a:solidFill>
                  <a:schemeClr val="bg2">
                    <a:lumMod val="25000"/>
                  </a:schemeClr>
                </a:solidFill>
              </a:rPr>
              <a:t>Environmental Consciousness</a:t>
            </a:r>
          </a:p>
          <a:p>
            <a:pPr marL="279400" indent="-279400">
              <a:lnSpc>
                <a:spcPct val="150000"/>
              </a:lnSpc>
              <a:buFont typeface="Wingdings" pitchFamily="2" charset="2"/>
              <a:buChar char="Ø"/>
            </a:pPr>
            <a:r>
              <a:rPr lang="en-US" sz="2800" dirty="0" smtClean="0">
                <a:solidFill>
                  <a:schemeClr val="bg2">
                    <a:lumMod val="25000"/>
                  </a:schemeClr>
                </a:solidFill>
              </a:rPr>
              <a:t>Time Management </a:t>
            </a:r>
          </a:p>
          <a:p>
            <a:pPr marL="279400" indent="-279400">
              <a:lnSpc>
                <a:spcPct val="150000"/>
              </a:lnSpc>
              <a:buFont typeface="Wingdings" pitchFamily="2" charset="2"/>
              <a:buChar char="Ø"/>
            </a:pPr>
            <a:r>
              <a:rPr lang="en-US" sz="2800" dirty="0" smtClean="0">
                <a:solidFill>
                  <a:schemeClr val="bg2">
                    <a:lumMod val="25000"/>
                  </a:schemeClr>
                </a:solidFill>
              </a:rPr>
              <a:t>Efficiency </a:t>
            </a:r>
          </a:p>
          <a:p>
            <a:pPr marL="274320" marR="0" lvl="0" indent="-228600" algn="ctr" defTabSz="914400" rtl="0" eaLnBrk="1" fontAlgn="auto" latinLnBrk="0" hangingPunct="1">
              <a:lnSpc>
                <a:spcPct val="160000"/>
              </a:lnSpc>
              <a:spcBef>
                <a:spcPts val="1800"/>
              </a:spcBef>
              <a:spcAft>
                <a:spcPts val="0"/>
              </a:spcAft>
              <a:buClr>
                <a:schemeClr val="tx1">
                  <a:lumMod val="65000"/>
                  <a:lumOff val="35000"/>
                </a:schemeClr>
              </a:buClr>
              <a:buSzPct val="80000"/>
              <a:buFont typeface="Arial" pitchFamily="34" charset="0"/>
              <a:buChar char="•"/>
              <a:tabLst/>
              <a:defRPr/>
            </a:pPr>
            <a:endParaRPr kumimoji="0" lang="en-US" sz="2800" b="1" i="0" u="sng" strike="noStrike" kern="1200" cap="none" spc="0" normalizeH="0" baseline="0" noProof="0" dirty="0" smtClean="0">
              <a:ln>
                <a:noFill/>
              </a:ln>
              <a:solidFill>
                <a:schemeClr val="tx1">
                  <a:lumMod val="65000"/>
                  <a:lumOff val="35000"/>
                </a:scheme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 calcmode="lin" valueType="num">
                                      <p:cBhvr additive="base">
                                        <p:cTn id="6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additive="base">
                                        <p:cTn id="6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5" end="5"/>
                                            </p:txEl>
                                          </p:spTgt>
                                        </p:tgtEl>
                                        <p:attrNameLst>
                                          <p:attrName>style.visibility</p:attrName>
                                        </p:attrNameLst>
                                      </p:cBhvr>
                                      <p:to>
                                        <p:strVal val="visible"/>
                                      </p:to>
                                    </p:set>
                                    <p:anim calcmode="lin" valueType="num">
                                      <p:cBhvr additive="base">
                                        <p:cTn id="7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7"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6705600" cy="762000"/>
          </a:xfrm>
        </p:spPr>
        <p:txBody>
          <a:bodyPr>
            <a:normAutofit/>
          </a:bodyPr>
          <a:lstStyle/>
          <a:p>
            <a:r>
              <a:rPr lang="en-US" dirty="0" smtClean="0">
                <a:solidFill>
                  <a:schemeClr val="accent4"/>
                </a:solidFill>
              </a:rPr>
              <a:t>Did You Know??</a:t>
            </a:r>
            <a:endParaRPr lang="en-US" dirty="0">
              <a:solidFill>
                <a:schemeClr val="accent4"/>
              </a:solidFill>
            </a:endParaRPr>
          </a:p>
        </p:txBody>
      </p:sp>
      <p:sp>
        <p:nvSpPr>
          <p:cNvPr id="14" name="Content Placeholder 13"/>
          <p:cNvSpPr>
            <a:spLocks noGrp="1"/>
          </p:cNvSpPr>
          <p:nvPr>
            <p:ph idx="1"/>
          </p:nvPr>
        </p:nvSpPr>
        <p:spPr>
          <a:xfrm>
            <a:off x="1065212" y="1828800"/>
            <a:ext cx="9829800" cy="4495800"/>
          </a:xfrm>
        </p:spPr>
        <p:txBody>
          <a:bodyPr>
            <a:normAutofit/>
          </a:bodyPr>
          <a:lstStyle/>
          <a:p>
            <a:pPr>
              <a:buFont typeface="Wingdings" pitchFamily="2" charset="2"/>
              <a:buChar char="Ø"/>
            </a:pPr>
            <a:r>
              <a:rPr lang="en-US" sz="2800" dirty="0" smtClean="0"/>
              <a:t>The word engineer means “to design and build.”</a:t>
            </a:r>
          </a:p>
          <a:p>
            <a:pPr>
              <a:buFont typeface="Wingdings" pitchFamily="2" charset="2"/>
              <a:buChar char="Ø"/>
            </a:pPr>
            <a:r>
              <a:rPr lang="en-US" sz="2800" dirty="0" smtClean="0"/>
              <a:t>Engineers solve practical problems by applying mathematical and scientific knowledge.</a:t>
            </a:r>
          </a:p>
          <a:p>
            <a:pPr>
              <a:buFont typeface="Wingdings" pitchFamily="2" charset="2"/>
              <a:buChar char="Ø"/>
            </a:pPr>
            <a:r>
              <a:rPr lang="en-US" sz="2800" dirty="0" smtClean="0"/>
              <a:t>Engineering can be applied to all types of interests and careers.</a:t>
            </a:r>
          </a:p>
          <a:p>
            <a:pPr>
              <a:buFont typeface="Wingdings" pitchFamily="2" charset="2"/>
              <a:buChar char="Ø"/>
            </a:pPr>
            <a:r>
              <a:rPr lang="en-US" sz="2800" dirty="0" smtClean="0"/>
              <a:t>AOE gives you skills that can be applied to every subject and every obstacle you’ll encounter in life.</a:t>
            </a:r>
            <a:endParaRPr lang="en-US" sz="2800" dirty="0"/>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Majors by Salary Potential </a:t>
            </a:r>
            <a:br>
              <a:rPr lang="en-US" dirty="0" smtClean="0"/>
            </a:br>
            <a:endParaRPr lang="en-US" dirty="0"/>
          </a:p>
        </p:txBody>
      </p:sp>
      <p:pic>
        <p:nvPicPr>
          <p:cNvPr id="4" name="Content Placeholder 3" descr="Top-10-Majors-by-Salary-Potential_2013-v1_0.png"/>
          <p:cNvPicPr>
            <a:picLocks noGrp="1" noChangeAspect="1"/>
          </p:cNvPicPr>
          <p:nvPr>
            <p:ph idx="1"/>
          </p:nvPr>
        </p:nvPicPr>
        <p:blipFill>
          <a:blip r:embed="rId2" cstate="print"/>
          <a:stretch>
            <a:fillRect/>
          </a:stretch>
        </p:blipFill>
        <p:spPr>
          <a:xfrm>
            <a:off x="1979612" y="1406237"/>
            <a:ext cx="7087292" cy="5451763"/>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6705600" cy="762000"/>
          </a:xfrm>
        </p:spPr>
        <p:txBody>
          <a:bodyPr>
            <a:normAutofit/>
          </a:bodyPr>
          <a:lstStyle/>
          <a:p>
            <a:r>
              <a:rPr lang="en-US" dirty="0" smtClean="0">
                <a:solidFill>
                  <a:schemeClr val="accent4"/>
                </a:solidFill>
              </a:rPr>
              <a:t>Branches of Engineering</a:t>
            </a:r>
            <a:endParaRPr lang="en-US" dirty="0">
              <a:solidFill>
                <a:schemeClr val="accent4"/>
              </a:solidFill>
            </a:endParaRPr>
          </a:p>
        </p:txBody>
      </p:sp>
      <p:sp>
        <p:nvSpPr>
          <p:cNvPr id="14" name="Content Placeholder 13"/>
          <p:cNvSpPr>
            <a:spLocks noGrp="1"/>
          </p:cNvSpPr>
          <p:nvPr>
            <p:ph idx="1"/>
          </p:nvPr>
        </p:nvSpPr>
        <p:spPr>
          <a:xfrm>
            <a:off x="1065212" y="1828800"/>
            <a:ext cx="9829800" cy="4495800"/>
          </a:xfrm>
        </p:spPr>
        <p:txBody>
          <a:bodyPr numCol="2">
            <a:normAutofit fontScale="92500" lnSpcReduction="10000"/>
          </a:bodyPr>
          <a:lstStyle/>
          <a:p>
            <a:pPr>
              <a:buFont typeface="Wingdings" pitchFamily="2" charset="2"/>
              <a:buChar char="Ø"/>
            </a:pPr>
            <a:r>
              <a:rPr lang="en-US" sz="2800" dirty="0" smtClean="0">
                <a:solidFill>
                  <a:schemeClr val="bg2">
                    <a:lumMod val="25000"/>
                  </a:schemeClr>
                </a:solidFill>
              </a:rPr>
              <a:t>Aerospace</a:t>
            </a:r>
          </a:p>
          <a:p>
            <a:pPr>
              <a:buFont typeface="Wingdings" pitchFamily="2" charset="2"/>
              <a:buChar char="Ø"/>
            </a:pPr>
            <a:r>
              <a:rPr lang="en-US" sz="2800" dirty="0" smtClean="0">
                <a:solidFill>
                  <a:schemeClr val="bg2">
                    <a:lumMod val="25000"/>
                  </a:schemeClr>
                </a:solidFill>
              </a:rPr>
              <a:t>Biomedical </a:t>
            </a:r>
          </a:p>
          <a:p>
            <a:pPr>
              <a:buFont typeface="Wingdings" pitchFamily="2" charset="2"/>
              <a:buChar char="Ø"/>
            </a:pPr>
            <a:r>
              <a:rPr lang="en-US" sz="2800" dirty="0" smtClean="0">
                <a:solidFill>
                  <a:schemeClr val="bg2">
                    <a:lumMod val="25000"/>
                  </a:schemeClr>
                </a:solidFill>
              </a:rPr>
              <a:t>Chemical </a:t>
            </a:r>
          </a:p>
          <a:p>
            <a:pPr>
              <a:buFont typeface="Wingdings" pitchFamily="2" charset="2"/>
              <a:buChar char="Ø"/>
            </a:pPr>
            <a:r>
              <a:rPr lang="en-US" sz="2800" dirty="0" smtClean="0">
                <a:solidFill>
                  <a:schemeClr val="bg2">
                    <a:lumMod val="25000"/>
                  </a:schemeClr>
                </a:solidFill>
              </a:rPr>
              <a:t>Civil</a:t>
            </a:r>
          </a:p>
          <a:p>
            <a:pPr>
              <a:buFont typeface="Wingdings" pitchFamily="2" charset="2"/>
              <a:buChar char="Ø"/>
            </a:pPr>
            <a:r>
              <a:rPr lang="en-US" sz="2800" dirty="0" smtClean="0">
                <a:solidFill>
                  <a:schemeClr val="bg2">
                    <a:lumMod val="25000"/>
                  </a:schemeClr>
                </a:solidFill>
              </a:rPr>
              <a:t>Computer </a:t>
            </a:r>
          </a:p>
          <a:p>
            <a:pPr>
              <a:buFont typeface="Wingdings" pitchFamily="2" charset="2"/>
              <a:buChar char="Ø"/>
            </a:pPr>
            <a:r>
              <a:rPr lang="en-US" sz="2800" dirty="0" smtClean="0">
                <a:solidFill>
                  <a:schemeClr val="bg2">
                    <a:lumMod val="25000"/>
                  </a:schemeClr>
                </a:solidFill>
              </a:rPr>
              <a:t>Electrical</a:t>
            </a:r>
          </a:p>
          <a:p>
            <a:pPr>
              <a:buFont typeface="Wingdings" pitchFamily="2" charset="2"/>
              <a:buChar char="Ø"/>
            </a:pPr>
            <a:r>
              <a:rPr lang="en-US" sz="2800" dirty="0" smtClean="0">
                <a:solidFill>
                  <a:schemeClr val="bg2">
                    <a:lumMod val="25000"/>
                  </a:schemeClr>
                </a:solidFill>
              </a:rPr>
              <a:t>Environmental</a:t>
            </a:r>
          </a:p>
          <a:p>
            <a:pPr>
              <a:buFont typeface="Wingdings" pitchFamily="2" charset="2"/>
              <a:buChar char="Ø"/>
            </a:pPr>
            <a:r>
              <a:rPr lang="en-US" sz="2800" dirty="0" smtClean="0">
                <a:solidFill>
                  <a:schemeClr val="bg2">
                    <a:lumMod val="25000"/>
                  </a:schemeClr>
                </a:solidFill>
              </a:rPr>
              <a:t>Forensic</a:t>
            </a:r>
          </a:p>
          <a:p>
            <a:pPr>
              <a:buFont typeface="Wingdings" pitchFamily="2" charset="2"/>
              <a:buChar char="Ø"/>
            </a:pPr>
            <a:r>
              <a:rPr lang="en-US" sz="2800" dirty="0" smtClean="0">
                <a:solidFill>
                  <a:schemeClr val="bg2">
                    <a:lumMod val="25000"/>
                  </a:schemeClr>
                </a:solidFill>
              </a:rPr>
              <a:t>Mechanical </a:t>
            </a:r>
          </a:p>
          <a:p>
            <a:pPr>
              <a:buFont typeface="Wingdings" pitchFamily="2" charset="2"/>
              <a:buChar char="Ø"/>
            </a:pPr>
            <a:r>
              <a:rPr lang="en-US" sz="2800" dirty="0" smtClean="0">
                <a:solidFill>
                  <a:schemeClr val="bg2">
                    <a:lumMod val="25000"/>
                  </a:schemeClr>
                </a:solidFill>
              </a:rPr>
              <a:t>Military</a:t>
            </a:r>
          </a:p>
          <a:p>
            <a:pPr>
              <a:buFont typeface="Wingdings" pitchFamily="2" charset="2"/>
              <a:buChar char="Ø"/>
            </a:pPr>
            <a:r>
              <a:rPr lang="en-US" sz="2800" dirty="0" smtClean="0">
                <a:solidFill>
                  <a:schemeClr val="bg2">
                    <a:lumMod val="25000"/>
                  </a:schemeClr>
                </a:solidFill>
              </a:rPr>
              <a:t>Nuclear</a:t>
            </a:r>
          </a:p>
          <a:p>
            <a:pPr>
              <a:buFont typeface="Wingdings" pitchFamily="2" charset="2"/>
              <a:buChar char="Ø"/>
            </a:pPr>
            <a:r>
              <a:rPr lang="en-US" sz="2800" dirty="0" smtClean="0">
                <a:solidFill>
                  <a:schemeClr val="bg2">
                    <a:lumMod val="25000"/>
                  </a:schemeClr>
                </a:solidFill>
              </a:rPr>
              <a:t>Software</a:t>
            </a:r>
          </a:p>
          <a:p>
            <a:pPr>
              <a:buFont typeface="Wingdings" pitchFamily="2" charset="2"/>
              <a:buChar char="Ø"/>
            </a:pPr>
            <a:r>
              <a:rPr lang="en-US" sz="2800" dirty="0" smtClean="0">
                <a:solidFill>
                  <a:schemeClr val="bg2">
                    <a:lumMod val="25000"/>
                  </a:schemeClr>
                </a:solidFill>
              </a:rPr>
              <a:t>Structural</a:t>
            </a:r>
          </a:p>
          <a:p>
            <a:pPr>
              <a:buFont typeface="Wingdings" pitchFamily="2" charset="2"/>
              <a:buChar char="Ø"/>
            </a:pPr>
            <a:r>
              <a:rPr lang="en-US" sz="2800" dirty="0" smtClean="0">
                <a:solidFill>
                  <a:schemeClr val="bg2">
                    <a:lumMod val="25000"/>
                  </a:schemeClr>
                </a:solidFill>
              </a:rPr>
              <a:t>Genetic</a:t>
            </a:r>
          </a:p>
          <a:p>
            <a:pPr>
              <a:buNone/>
            </a:pPr>
            <a:endParaRPr lang="en-US" sz="2800" dirty="0">
              <a:solidFill>
                <a:schemeClr val="bg2">
                  <a:lumMod val="25000"/>
                </a:schemeClr>
              </a:solidFill>
            </a:endParaRPr>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5486400" cy="762000"/>
          </a:xfrm>
        </p:spPr>
        <p:txBody>
          <a:bodyPr>
            <a:normAutofit/>
          </a:bodyPr>
          <a:lstStyle/>
          <a:p>
            <a:r>
              <a:rPr lang="en-US" dirty="0" smtClean="0">
                <a:solidFill>
                  <a:schemeClr val="accent4"/>
                </a:solidFill>
              </a:rPr>
              <a:t>Last Year In Review</a:t>
            </a:r>
            <a:endParaRPr lang="en-US" dirty="0">
              <a:solidFill>
                <a:schemeClr val="accent4"/>
              </a:solidFill>
            </a:endParaRPr>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sp>
        <p:nvSpPr>
          <p:cNvPr id="2" name="Content Placeholder 1"/>
          <p:cNvSpPr>
            <a:spLocks noGrp="1"/>
          </p:cNvSpPr>
          <p:nvPr>
            <p:ph idx="1"/>
          </p:nvPr>
        </p:nvSpPr>
        <p:spPr>
          <a:xfrm>
            <a:off x="760412" y="1981200"/>
            <a:ext cx="10134600" cy="4191000"/>
          </a:xfrm>
        </p:spPr>
        <p:txBody>
          <a:bodyPr>
            <a:noAutofit/>
          </a:bodyPr>
          <a:lstStyle/>
          <a:p>
            <a:r>
              <a:rPr lang="en-US" sz="2800" dirty="0" smtClean="0"/>
              <a:t>Class of 2015 signaled the seventh year of the Maverick Academy of Engineering</a:t>
            </a:r>
          </a:p>
          <a:p>
            <a:r>
              <a:rPr lang="en-US" sz="2800" dirty="0" smtClean="0"/>
              <a:t>100% AOE Graduation Rate</a:t>
            </a:r>
          </a:p>
          <a:p>
            <a:r>
              <a:rPr lang="en-US" sz="2800" dirty="0" smtClean="0"/>
              <a:t>95% of AOE Class of 2015 went on to college or the military</a:t>
            </a:r>
          </a:p>
          <a:p>
            <a:r>
              <a:rPr lang="en-US" sz="2800" dirty="0" smtClean="0"/>
              <a:t>100% of AOE graduates since 2012 have completed a paid internship</a:t>
            </a:r>
          </a:p>
          <a:p>
            <a:r>
              <a:rPr lang="en-US" sz="2800" dirty="0" smtClean="0"/>
              <a:t>$536,300 in scholarships were awarded to AOE Class of 2015</a:t>
            </a:r>
            <a:endParaRPr lang="en-US" sz="2800" dirty="0"/>
          </a:p>
        </p:txBody>
      </p:sp>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5486400" cy="762000"/>
          </a:xfrm>
        </p:spPr>
        <p:txBody>
          <a:bodyPr>
            <a:normAutofit/>
          </a:bodyPr>
          <a:lstStyle/>
          <a:p>
            <a:r>
              <a:rPr lang="en-US" dirty="0" smtClean="0">
                <a:solidFill>
                  <a:schemeClr val="accent4"/>
                </a:solidFill>
              </a:rPr>
              <a:t>Expectations of Students</a:t>
            </a:r>
            <a:endParaRPr lang="en-US" dirty="0">
              <a:solidFill>
                <a:schemeClr val="accent4"/>
              </a:solidFill>
            </a:endParaRPr>
          </a:p>
        </p:txBody>
      </p:sp>
      <p:sp>
        <p:nvSpPr>
          <p:cNvPr id="14" name="Content Placeholder 13"/>
          <p:cNvSpPr>
            <a:spLocks noGrp="1"/>
          </p:cNvSpPr>
          <p:nvPr>
            <p:ph idx="1"/>
          </p:nvPr>
        </p:nvSpPr>
        <p:spPr>
          <a:xfrm>
            <a:off x="1065212" y="1828800"/>
            <a:ext cx="9220200" cy="4572000"/>
          </a:xfrm>
        </p:spPr>
        <p:txBody>
          <a:bodyPr>
            <a:normAutofit/>
          </a:bodyPr>
          <a:lstStyle/>
          <a:p>
            <a:pPr algn="ctr">
              <a:buNone/>
            </a:pPr>
            <a:r>
              <a:rPr lang="en-US" sz="4000" baseline="-25000" dirty="0" smtClean="0">
                <a:latin typeface="+mj-lt"/>
              </a:rPr>
              <a:t>9th Grade Year PLTW Introduction to Engineering*</a:t>
            </a:r>
          </a:p>
          <a:p>
            <a:pPr algn="ctr">
              <a:buNone/>
            </a:pPr>
            <a:r>
              <a:rPr lang="en-US" sz="4000" baseline="-25000" dirty="0" smtClean="0">
                <a:latin typeface="+mj-lt"/>
              </a:rPr>
              <a:t>10th Grade Year PLTW Principles of Engineering*</a:t>
            </a:r>
          </a:p>
          <a:p>
            <a:pPr algn="ctr">
              <a:buNone/>
            </a:pPr>
            <a:r>
              <a:rPr lang="en-US" sz="4000" baseline="-25000" dirty="0" smtClean="0">
                <a:latin typeface="+mj-lt"/>
              </a:rPr>
              <a:t>11th Grade Year PLTW Civil Engineering and Architecture*</a:t>
            </a:r>
          </a:p>
          <a:p>
            <a:pPr lvl="1" algn="ctr">
              <a:buNone/>
            </a:pPr>
            <a:r>
              <a:rPr lang="en-US" sz="4000" b="1" baseline="-25000" dirty="0" smtClean="0">
                <a:latin typeface="+mj-lt"/>
              </a:rPr>
              <a:t>INTERNSHIP DURING SUMMER AFTER 11TH GRADE</a:t>
            </a:r>
          </a:p>
          <a:p>
            <a:pPr algn="ctr">
              <a:buNone/>
            </a:pPr>
            <a:r>
              <a:rPr lang="en-US" sz="4000" baseline="-25000" dirty="0" smtClean="0">
                <a:latin typeface="+mj-lt"/>
              </a:rPr>
              <a:t>12th Grade Year PLTW Digital Electronics*</a:t>
            </a:r>
          </a:p>
          <a:p>
            <a:pPr algn="ctr">
              <a:buNone/>
            </a:pPr>
            <a:r>
              <a:rPr lang="en-US" sz="4000" b="1" u="sng" baseline="-25000" dirty="0" smtClean="0">
                <a:latin typeface="+mj-lt"/>
              </a:rPr>
              <a:t>*All PLTW courses in the AOE are worth one additional quality point; the same as an Advanced Placement course</a:t>
            </a:r>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646612" y="685800"/>
            <a:ext cx="5486400" cy="762000"/>
          </a:xfrm>
        </p:spPr>
        <p:txBody>
          <a:bodyPr>
            <a:normAutofit/>
          </a:bodyPr>
          <a:lstStyle/>
          <a:p>
            <a:r>
              <a:rPr lang="en-US" dirty="0" smtClean="0">
                <a:solidFill>
                  <a:schemeClr val="accent4"/>
                </a:solidFill>
              </a:rPr>
              <a:t>AOE Honors</a:t>
            </a:r>
            <a:endParaRPr lang="en-US" dirty="0">
              <a:solidFill>
                <a:schemeClr val="accent4"/>
              </a:solidFill>
            </a:endParaRPr>
          </a:p>
        </p:txBody>
      </p:sp>
      <p:sp>
        <p:nvSpPr>
          <p:cNvPr id="14" name="Content Placeholder 13"/>
          <p:cNvSpPr>
            <a:spLocks noGrp="1"/>
          </p:cNvSpPr>
          <p:nvPr>
            <p:ph idx="1"/>
          </p:nvPr>
        </p:nvSpPr>
        <p:spPr>
          <a:xfrm>
            <a:off x="1065212" y="1828800"/>
            <a:ext cx="9220200" cy="4572000"/>
          </a:xfrm>
        </p:spPr>
        <p:txBody>
          <a:bodyPr>
            <a:normAutofit/>
          </a:bodyPr>
          <a:lstStyle/>
          <a:p>
            <a:pPr algn="ctr">
              <a:buNone/>
            </a:pPr>
            <a:r>
              <a:rPr lang="en-US" sz="2800" b="1" u="sng" dirty="0" smtClean="0"/>
              <a:t>Completion of all AOE Requirements</a:t>
            </a:r>
          </a:p>
          <a:p>
            <a:pPr algn="ctr">
              <a:buNone/>
            </a:pPr>
            <a:r>
              <a:rPr lang="en-US" sz="2800" dirty="0" smtClean="0"/>
              <a:t>Cord to be worn at graduation</a:t>
            </a:r>
          </a:p>
          <a:p>
            <a:pPr algn="ctr">
              <a:buNone/>
            </a:pPr>
            <a:r>
              <a:rPr lang="en-US" sz="2800" dirty="0" smtClean="0"/>
              <a:t>AOE diploma with distinction</a:t>
            </a:r>
          </a:p>
          <a:p>
            <a:pPr algn="ctr">
              <a:buNone/>
            </a:pPr>
            <a:r>
              <a:rPr lang="en-US" sz="2800" dirty="0" smtClean="0"/>
              <a:t>Possible undergraduate credits from Rochester Institute of Technology or University of Iowa</a:t>
            </a:r>
          </a:p>
          <a:p>
            <a:pPr algn="ctr">
              <a:buNone/>
            </a:pPr>
            <a:r>
              <a:rPr lang="en-US" sz="2800" dirty="0" smtClean="0"/>
              <a:t>Potential to earn </a:t>
            </a:r>
            <a:r>
              <a:rPr lang="en-US" sz="2800" dirty="0" err="1" smtClean="0"/>
              <a:t>NAFTrack</a:t>
            </a:r>
            <a:r>
              <a:rPr lang="en-US" sz="2800" dirty="0" smtClean="0"/>
              <a:t> certification which provides preferential hiring practices from major corporations nationwide</a:t>
            </a:r>
          </a:p>
        </p:txBody>
      </p:sp>
      <p:pic>
        <p:nvPicPr>
          <p:cNvPr id="4" name="Picture 3" descr="AOE logo.jpg"/>
          <p:cNvPicPr>
            <a:picLocks noChangeAspect="1"/>
          </p:cNvPicPr>
          <p:nvPr/>
        </p:nvPicPr>
        <p:blipFill>
          <a:blip r:embed="rId3" cstate="print"/>
          <a:stretch>
            <a:fillRect/>
          </a:stretch>
        </p:blipFill>
        <p:spPr>
          <a:xfrm>
            <a:off x="531812" y="304800"/>
            <a:ext cx="3429000" cy="1377590"/>
          </a:xfrm>
          <a:prstGeom prst="rect">
            <a:avLst/>
          </a:prstGeom>
        </p:spPr>
      </p:pic>
    </p:spTree>
    <p:extLst>
      <p:ext uri="{BB962C8B-B14F-4D97-AF65-F5344CB8AC3E}">
        <p14:creationId xmlns:p14="http://schemas.microsoft.com/office/powerpoint/2010/main" val="143723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95266">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TS102895266</Template>
  <TotalTime>0</TotalTime>
  <Words>323</Words>
  <Application>Microsoft Office PowerPoint</Application>
  <PresentationFormat>Custom</PresentationFormat>
  <Paragraphs>81</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Comic Sans MS</vt:lpstr>
      <vt:lpstr>Franklin Gothic Book</vt:lpstr>
      <vt:lpstr>Franklin Gothic Medium</vt:lpstr>
      <vt:lpstr>Wingdings</vt:lpstr>
      <vt:lpstr>TS102895266</vt:lpstr>
      <vt:lpstr>PowerPoint Presentation</vt:lpstr>
      <vt:lpstr>What is it??</vt:lpstr>
      <vt:lpstr>What skills do I need?</vt:lpstr>
      <vt:lpstr>Did You Know??</vt:lpstr>
      <vt:lpstr>Top 10 Majors by Salary Potential  </vt:lpstr>
      <vt:lpstr>Branches of Engineering</vt:lpstr>
      <vt:lpstr>Last Year In Review</vt:lpstr>
      <vt:lpstr>Expectations of Students</vt:lpstr>
      <vt:lpstr>AOE Honors</vt:lpstr>
      <vt:lpstr>Technology Club</vt:lpstr>
      <vt:lpstr>Who’s Who?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2012-09-12T18:03:24Z</dcterms:created>
  <dcterms:modified xsi:type="dcterms:W3CDTF">2017-01-28T01:16:46Z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